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7" r:id="rId4"/>
    <p:sldId id="268" r:id="rId5"/>
    <p:sldId id="275" r:id="rId6"/>
    <p:sldId id="269" r:id="rId7"/>
    <p:sldId id="276" r:id="rId8"/>
    <p:sldId id="271" r:id="rId9"/>
    <p:sldId id="277" r:id="rId10"/>
    <p:sldId id="272" r:id="rId11"/>
    <p:sldId id="278" r:id="rId12"/>
    <p:sldId id="273" r:id="rId13"/>
    <p:sldId id="274" r:id="rId14"/>
    <p:sldId id="297" r:id="rId15"/>
    <p:sldId id="260" r:id="rId16"/>
    <p:sldId id="294" r:id="rId17"/>
    <p:sldId id="258" r:id="rId18"/>
    <p:sldId id="279" r:id="rId19"/>
    <p:sldId id="281" r:id="rId20"/>
    <p:sldId id="283" r:id="rId21"/>
    <p:sldId id="285" r:id="rId22"/>
    <p:sldId id="291" r:id="rId23"/>
    <p:sldId id="293" r:id="rId24"/>
    <p:sldId id="296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FD3DC-5C27-40A2-B062-D0D5E6A51A80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E0AFE-ECE9-4F9E-AFAC-5265B912067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EF04-4404-4FEB-8B48-AD3A3CD2711C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8EDD7-AA4C-432D-A1DC-D7D378A2A5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887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sk-SK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393" y="4350018"/>
            <a:ext cx="473809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Výskumy ukazujú, že keď sa dieťa s ADHD pokúša o koncentráciu, mozog stále ešte pokračuje v produkcii pomalej vlnovej aktivity – tá vedie k nízkemu stupňu bdelosti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BBE4B-69E3-4699-A661-9BD6AB7F813C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Deti radi počujú</a:t>
            </a:r>
            <a:r>
              <a:rPr lang="sk-SK" baseline="0" dirty="0" smtClean="0"/>
              <a:t> pochvalu a stojí im za snahu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8EDD7-AA4C-432D-A1DC-D7D378A2A51C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Trestanie za nevhodné správanie ešte neznamená, že dieťa sa začne chovať vhodne – existuje </a:t>
            </a:r>
            <a:r>
              <a:rPr lang="sk-SK" dirty="0" err="1" smtClean="0"/>
              <a:t>nebezpečie</a:t>
            </a:r>
            <a:r>
              <a:rPr lang="sk-SK" dirty="0" smtClean="0"/>
              <a:t>, že trestajúca osoba sa stane trestom sama o sebe a „motivuje“ dieťa k vyhýbavému správaniu, rôznym únikom a agresii. Dohoda = na základe vzájomného dohovoru s dieťaťom, požadované správanie musí byť pre dieťa </a:t>
            </a:r>
            <a:r>
              <a:rPr lang="sk-SK" b="1" dirty="0" smtClean="0">
                <a:solidFill>
                  <a:srgbClr val="FFFF00"/>
                </a:solidFill>
              </a:rPr>
              <a:t>splniteľné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8EDD7-AA4C-432D-A1DC-D7D378A2A51C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dirty="0" err="1" smtClean="0"/>
              <a:t>Hyperaktivita</a:t>
            </a:r>
            <a:r>
              <a:rPr lang="sk-SK" sz="1200" dirty="0" smtClean="0"/>
              <a:t> je vzorec problémového správania – dieťa nie je problémovým dieťaťom, je len nositeľom problému. </a:t>
            </a:r>
            <a:r>
              <a:rPr lang="sk-SK" sz="1200" b="1" dirty="0" smtClean="0">
                <a:solidFill>
                  <a:srgbClr val="FFFF00"/>
                </a:solidFill>
              </a:rPr>
              <a:t>Keď bude rozumieť samo sebe, môže svoje správanie ovplyvniť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8EDD7-AA4C-432D-A1DC-D7D378A2A51C}" type="slidenum">
              <a:rPr lang="sk-SK" smtClean="0"/>
              <a:pPr/>
              <a:t>23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E1254C-B38D-4953-8C08-99F48A00BFC8}" type="datetimeFigureOut">
              <a:rPr lang="sk-SK" smtClean="0"/>
              <a:pPr/>
              <a:t>9.5.2013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D3EF2B-B09D-4BEB-AB88-0D590B1C50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www.predys.szm.com/" TargetMode="External"/><Relationship Id="rId7" Type="http://schemas.openxmlformats.org/officeDocument/2006/relationships/hyperlink" Target="http://www.cpppap-humenne.sk/" TargetMode="External"/><Relationship Id="rId2" Type="http://schemas.openxmlformats.org/officeDocument/2006/relationships/hyperlink" Target="http://www.poruchypozornosti.sk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entrumnadania.sk/" TargetMode="External"/><Relationship Id="rId5" Type="http://schemas.openxmlformats.org/officeDocument/2006/relationships/hyperlink" Target="http://www.prevenciasikanovania.sk/" TargetMode="External"/><Relationship Id="rId4" Type="http://schemas.openxmlformats.org/officeDocument/2006/relationships/hyperlink" Target="http://www.displus.s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428605"/>
            <a:ext cx="8062912" cy="1357322"/>
          </a:xfrm>
        </p:spPr>
        <p:txBody>
          <a:bodyPr/>
          <a:lstStyle/>
          <a:p>
            <a:r>
              <a:rPr lang="sk-SK" b="1" dirty="0" smtClean="0"/>
              <a:t>Problémové deti...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246298" cy="1071570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tx1"/>
                </a:solidFill>
              </a:rPr>
              <a:t>Mgr. Jaroslava </a:t>
            </a:r>
            <a:r>
              <a:rPr lang="sk-SK" sz="2800" b="1" dirty="0" err="1" smtClean="0">
                <a:solidFill>
                  <a:schemeClr val="tx1"/>
                </a:solidFill>
              </a:rPr>
              <a:t>Mervová</a:t>
            </a:r>
            <a:r>
              <a:rPr lang="sk-SK" sz="2800" b="1" dirty="0" smtClean="0">
                <a:solidFill>
                  <a:schemeClr val="tx1"/>
                </a:solidFill>
              </a:rPr>
              <a:t>, </a:t>
            </a:r>
            <a:r>
              <a:rPr lang="sk-SK" sz="2800" b="1" dirty="0" err="1" smtClean="0">
                <a:solidFill>
                  <a:schemeClr val="tx1"/>
                </a:solidFill>
              </a:rPr>
              <a:t>CPPPaP</a:t>
            </a:r>
            <a:r>
              <a:rPr lang="sk-SK" sz="2800" b="1" dirty="0" smtClean="0">
                <a:solidFill>
                  <a:schemeClr val="tx1"/>
                </a:solidFill>
              </a:rPr>
              <a:t> Humenné</a:t>
            </a:r>
            <a:endParaRPr lang="sk-SK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host\My Documents\DIPLOMY, práca so žiakmi v ZŠ, obrázky, sl. kostoly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52087"/>
            <a:ext cx="3286148" cy="260073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sk-SK" b="1" i="1" dirty="0" smtClean="0"/>
              <a:t>           </a:t>
            </a:r>
            <a:r>
              <a:rPr lang="sk-SK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Cieľ:   N E A D E K V Á T N O S Ť</a:t>
            </a:r>
          </a:p>
          <a:p>
            <a:pPr algn="just">
              <a:buNone/>
            </a:pPr>
            <a:endParaRPr lang="sk-SK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k-SK" b="1" i="1" dirty="0" smtClean="0">
                <a:solidFill>
                  <a:srgbClr val="FFFF00"/>
                </a:solidFill>
              </a:rPr>
              <a:t>„Nemôžem sa nikomu vyrovnať, ale aspoň keď nebudem robiť nič, ľudia ma možno nechajú na pokoji</a:t>
            </a:r>
            <a:r>
              <a:rPr lang="sk-SK" i="1" dirty="0" smtClean="0">
                <a:solidFill>
                  <a:srgbClr val="FFFF00"/>
                </a:solidFill>
              </a:rPr>
              <a:t>“</a:t>
            </a:r>
          </a:p>
          <a:p>
            <a:pPr algn="just"/>
            <a:endParaRPr lang="sk-SK" i="1" dirty="0" smtClean="0"/>
          </a:p>
          <a:p>
            <a:pPr algn="just"/>
            <a:r>
              <a:rPr lang="sk-SK" i="1" dirty="0" smtClean="0"/>
              <a:t>=</a:t>
            </a:r>
            <a:r>
              <a:rPr lang="sk-SK" dirty="0" smtClean="0"/>
              <a:t> dieťa nič nerobí, nesnaží sa, ak sa o niečo pokúsi – rýchlo sa vzdáva, izoluje sa, je poddajné (zvyčajne sa nerozpoznáva ako disciplinárny problém)</a:t>
            </a:r>
          </a:p>
          <a:p>
            <a:pPr algn="just"/>
            <a:endParaRPr lang="sk-SK" i="1" dirty="0" smtClean="0"/>
          </a:p>
          <a:p>
            <a:pPr algn="just"/>
            <a:r>
              <a:rPr lang="sk-SK" dirty="0" smtClean="0"/>
              <a:t>Slabá reakcia na korekciu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Návrhy: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11692"/>
          </a:xfrm>
        </p:spPr>
        <p:txBody>
          <a:bodyPr/>
          <a:lstStyle/>
          <a:p>
            <a:pPr algn="just"/>
            <a:r>
              <a:rPr lang="sk-SK" dirty="0" smtClean="0"/>
              <a:t>Pomôžme dieťaťu dospieť k presvedčeniu, že niektoré veci dokáže robiť dobre – aj keď to bude neochvejne odmietať </a:t>
            </a:r>
          </a:p>
          <a:p>
            <a:pPr algn="just"/>
            <a:r>
              <a:rPr lang="sk-SK" dirty="0" smtClean="0"/>
              <a:t>Niekedy je potrebné latku postaviť nižšie, aby dieťa stále nezlyhávalo</a:t>
            </a:r>
          </a:p>
          <a:p>
            <a:pPr algn="just"/>
            <a:r>
              <a:rPr lang="sk-SK" dirty="0" smtClean="0"/>
              <a:t>Vyzdvihnite akýkoľvek jeho pozitívny príspevok, ale bez zbytočného rozruchu</a:t>
            </a:r>
          </a:p>
          <a:p>
            <a:endParaRPr lang="sk-SK" dirty="0"/>
          </a:p>
        </p:txBody>
      </p:sp>
      <p:pic>
        <p:nvPicPr>
          <p:cNvPr id="3074" name="Picture 2" descr="C:\Documents and Settings\host\My Documents\DIPLOMY, práca so žiakmi v ZŠ, obrázky, sl. kostoly\MB9004395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57166"/>
            <a:ext cx="1614486" cy="1614486"/>
          </a:xfrm>
          <a:prstGeom prst="rect">
            <a:avLst/>
          </a:prstGeom>
          <a:noFill/>
        </p:spPr>
      </p:pic>
      <p:pic>
        <p:nvPicPr>
          <p:cNvPr id="3076" name="Picture 4" descr="C:\Documents and Settings\host\My Documents\DIPLOMY, práca so žiakmi v ZŠ, obrázky, sl. kostoly\ADH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28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 fontScale="90000"/>
          </a:bodyPr>
          <a:lstStyle/>
          <a:p>
            <a:pPr algn="just"/>
            <a:r>
              <a:rPr lang="sk-SK" b="1" dirty="0" smtClean="0"/>
              <a:t>Dieťa sa nezmení, kým si neuvedomí spojitosť svojho správania a vlastných ťažkostí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/>
          <a:lstStyle/>
          <a:p>
            <a:pPr algn="just"/>
            <a:r>
              <a:rPr lang="sk-SK" dirty="0" smtClean="0"/>
              <a:t>1. pomôcť dieťaťu </a:t>
            </a:r>
            <a:r>
              <a:rPr lang="sk-SK" dirty="0" smtClean="0">
                <a:solidFill>
                  <a:srgbClr val="FFFF00"/>
                </a:solidFill>
              </a:rPr>
              <a:t>porozumieť</a:t>
            </a:r>
            <a:r>
              <a:rPr lang="sk-SK" dirty="0" smtClean="0"/>
              <a:t> cieľu svojho neposlúchania</a:t>
            </a:r>
          </a:p>
          <a:p>
            <a:pPr algn="just"/>
            <a:r>
              <a:rPr lang="sk-SK" dirty="0" smtClean="0"/>
              <a:t>2. </a:t>
            </a:r>
            <a:r>
              <a:rPr lang="sk-SK" dirty="0" smtClean="0">
                <a:solidFill>
                  <a:srgbClr val="FFFF00"/>
                </a:solidFill>
              </a:rPr>
              <a:t>zastaviť účelnosť </a:t>
            </a:r>
            <a:r>
              <a:rPr lang="sk-SK" dirty="0" smtClean="0"/>
              <a:t>neposlúchania pre dieťa</a:t>
            </a:r>
          </a:p>
          <a:p>
            <a:pPr algn="just"/>
            <a:r>
              <a:rPr lang="sk-SK" dirty="0" smtClean="0"/>
              <a:t>3. hľadať spôsoby, ako dieťa </a:t>
            </a:r>
            <a:r>
              <a:rPr lang="sk-SK" dirty="0" smtClean="0">
                <a:solidFill>
                  <a:srgbClr val="FFFF00"/>
                </a:solidFill>
              </a:rPr>
              <a:t>povzbudiť</a:t>
            </a:r>
          </a:p>
          <a:p>
            <a:pPr algn="just"/>
            <a:r>
              <a:rPr lang="sk-SK" dirty="0" smtClean="0"/>
              <a:t>4. využiť triedu ako skupinu na získanie pre priateľskú spoluprácu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Pozor...: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Nezneužiť naše „vedomosti“ o cieľoch správania na </a:t>
            </a:r>
            <a:r>
              <a:rPr lang="sk-SK" dirty="0" smtClean="0">
                <a:solidFill>
                  <a:srgbClr val="FFFF00"/>
                </a:solidFill>
              </a:rPr>
              <a:t>označkovanie</a:t>
            </a:r>
            <a:r>
              <a:rPr lang="sk-SK" dirty="0" smtClean="0"/>
              <a:t> a obviňovanie dieťaťa</a:t>
            </a:r>
          </a:p>
          <a:p>
            <a:pPr algn="just"/>
            <a:r>
              <a:rPr lang="sk-SK" dirty="0" smtClean="0"/>
              <a:t>Nezostaňme len pri identifikácii skrytého cieľa – vždy musí nasledovať </a:t>
            </a:r>
            <a:r>
              <a:rPr lang="sk-SK" dirty="0" smtClean="0">
                <a:solidFill>
                  <a:srgbClr val="FFFF00"/>
                </a:solidFill>
              </a:rPr>
              <a:t>diskusia o tom, čo môžeme spolu urobiť, aby sa toto nevhodné správanie zmenilo</a:t>
            </a:r>
          </a:p>
          <a:p>
            <a:pPr algn="just"/>
            <a:r>
              <a:rPr lang="sk-SK" dirty="0" smtClean="0"/>
              <a:t>Diskusia s dieťaťom nesmie mať formu prednášky – musí byť vyjadrená dôvera v to, že „</a:t>
            </a:r>
            <a:r>
              <a:rPr lang="sk-SK" dirty="0" smtClean="0">
                <a:solidFill>
                  <a:srgbClr val="FFFF00"/>
                </a:solidFill>
              </a:rPr>
              <a:t>veci môžeme spolu vyriešiť</a:t>
            </a:r>
            <a:r>
              <a:rPr lang="sk-SK" dirty="0" smtClean="0"/>
              <a:t>“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Formy agresívneho, konfliktného správania:</a:t>
            </a:r>
            <a:endParaRPr lang="sk-SK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/>
              <a:t>Agresia ako </a:t>
            </a:r>
            <a:r>
              <a:rPr lang="sk-SK" b="1" dirty="0" smtClean="0"/>
              <a:t>forma hry </a:t>
            </a:r>
          </a:p>
          <a:p>
            <a:pPr algn="just">
              <a:buNone/>
            </a:pPr>
            <a:endParaRPr lang="sk-SK" b="1" dirty="0" smtClean="0"/>
          </a:p>
          <a:p>
            <a:pPr algn="just"/>
            <a:r>
              <a:rPr lang="sk-SK" dirty="0" smtClean="0"/>
              <a:t>Agresia ako </a:t>
            </a:r>
            <a:r>
              <a:rPr lang="sk-SK" b="1" dirty="0" smtClean="0"/>
              <a:t>obranný mechanizmus</a:t>
            </a:r>
          </a:p>
          <a:p>
            <a:pPr algn="just"/>
            <a:endParaRPr lang="sk-SK" b="1" dirty="0" smtClean="0"/>
          </a:p>
          <a:p>
            <a:pPr algn="just"/>
            <a:r>
              <a:rPr lang="sk-SK" dirty="0" smtClean="0"/>
              <a:t>Agresia ako </a:t>
            </a:r>
            <a:r>
              <a:rPr lang="sk-SK" b="1" dirty="0" smtClean="0"/>
              <a:t>reakcia frustrovaného dieťaťa</a:t>
            </a:r>
          </a:p>
          <a:p>
            <a:pPr algn="just"/>
            <a:endParaRPr lang="sk-SK" b="1" dirty="0" smtClean="0"/>
          </a:p>
          <a:p>
            <a:pPr algn="just"/>
            <a:r>
              <a:rPr lang="sk-SK" dirty="0" smtClean="0"/>
              <a:t>Agresia ako forma </a:t>
            </a:r>
            <a:r>
              <a:rPr lang="sk-SK" b="1" dirty="0" smtClean="0"/>
              <a:t>zvedavosti</a:t>
            </a:r>
          </a:p>
          <a:p>
            <a:pPr algn="just"/>
            <a:endParaRPr lang="sk-SK" b="1" dirty="0" smtClean="0"/>
          </a:p>
          <a:p>
            <a:pPr algn="just"/>
            <a:r>
              <a:rPr lang="sk-SK" dirty="0" smtClean="0"/>
              <a:t>Agresia ako </a:t>
            </a:r>
            <a:r>
              <a:rPr lang="sk-SK" b="1" dirty="0" smtClean="0"/>
              <a:t>nevhodná forma túžby po láske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  </a:t>
            </a:r>
            <a:r>
              <a:rPr lang="sk-SK" b="1" dirty="0" smtClean="0"/>
              <a:t>ADHD – „denné snenie“</a:t>
            </a:r>
            <a:endParaRPr lang="sk-SK" b="1" dirty="0"/>
          </a:p>
        </p:txBody>
      </p:sp>
      <p:pic>
        <p:nvPicPr>
          <p:cNvPr id="5" name="Picture 3" descr="PET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2976" y="1928801"/>
            <a:ext cx="3000396" cy="4398623"/>
          </a:xfrm>
          <a:noFill/>
          <a:ln/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  <p:pic>
        <p:nvPicPr>
          <p:cNvPr id="6" name="Picture 4" descr="PE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3800" y="1989138"/>
            <a:ext cx="3140075" cy="446405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ADHD =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k-SK" dirty="0" smtClean="0"/>
              <a:t>= </a:t>
            </a:r>
            <a:r>
              <a:rPr lang="sk-SK" sz="2400" dirty="0" smtClean="0"/>
              <a:t>znížená schopnosť </a:t>
            </a:r>
            <a:r>
              <a:rPr lang="sk-SK" sz="2400" b="1" dirty="0" smtClean="0">
                <a:solidFill>
                  <a:srgbClr val="FFFF00"/>
                </a:solidFill>
              </a:rPr>
              <a:t>prerušiť</a:t>
            </a:r>
            <a:r>
              <a:rPr lang="sk-SK" sz="2400" dirty="0" smtClean="0"/>
              <a:t> prebiehajúcu činnosť</a:t>
            </a:r>
          </a:p>
          <a:p>
            <a:pPr algn="just">
              <a:buNone/>
            </a:pPr>
            <a:r>
              <a:rPr lang="sk-SK" sz="2400" dirty="0" smtClean="0"/>
              <a:t>= znížená schopnosť </a:t>
            </a:r>
            <a:r>
              <a:rPr lang="sk-SK" sz="2400" b="1" dirty="0" smtClean="0">
                <a:solidFill>
                  <a:srgbClr val="FFFF00"/>
                </a:solidFill>
              </a:rPr>
              <a:t>vnímať nové podnety </a:t>
            </a:r>
            <a:r>
              <a:rPr lang="sk-SK" sz="2400" dirty="0" smtClean="0"/>
              <a:t>(„všetko treba opakovať 10x!)</a:t>
            </a:r>
          </a:p>
          <a:p>
            <a:pPr algn="just">
              <a:buNone/>
            </a:pPr>
            <a:r>
              <a:rPr lang="sk-SK" sz="2400" dirty="0" smtClean="0"/>
              <a:t>=  horšia schopnosť </a:t>
            </a:r>
            <a:r>
              <a:rPr lang="sk-SK" sz="2400" b="1" dirty="0" smtClean="0">
                <a:solidFill>
                  <a:srgbClr val="FFFF00"/>
                </a:solidFill>
              </a:rPr>
              <a:t>úsudku a predvídania </a:t>
            </a:r>
          </a:p>
          <a:p>
            <a:pPr algn="just">
              <a:buNone/>
            </a:pPr>
            <a:r>
              <a:rPr lang="sk-SK" sz="2400" dirty="0" smtClean="0"/>
              <a:t>=  znížená schopnosť udržať pozornosť, </a:t>
            </a:r>
            <a:r>
              <a:rPr lang="sk-SK" sz="2400" b="1" dirty="0" smtClean="0">
                <a:solidFill>
                  <a:srgbClr val="FFFF00"/>
                </a:solidFill>
              </a:rPr>
              <a:t>prispôsobiť aktivitu </a:t>
            </a:r>
            <a:r>
              <a:rPr lang="sk-SK" sz="2400" dirty="0" smtClean="0"/>
              <a:t>a ovládať impulzy</a:t>
            </a:r>
          </a:p>
          <a:p>
            <a:pPr algn="just">
              <a:buNone/>
            </a:pPr>
            <a:r>
              <a:rPr lang="sk-SK" sz="2400" dirty="0" smtClean="0"/>
              <a:t>=  znížená schopnosť analyzovať svoje správanie, vytvárať </a:t>
            </a:r>
            <a:r>
              <a:rPr lang="sk-SK" sz="2400" b="1" dirty="0" smtClean="0">
                <a:solidFill>
                  <a:srgbClr val="FFFF00"/>
                </a:solidFill>
              </a:rPr>
              <a:t>nové formy správania</a:t>
            </a:r>
          </a:p>
          <a:p>
            <a:pPr algn="just">
              <a:buNone/>
            </a:pPr>
            <a:r>
              <a:rPr lang="sk-SK" sz="2400" dirty="0" smtClean="0"/>
              <a:t>= porucha </a:t>
            </a:r>
            <a:r>
              <a:rPr lang="sk-SK" sz="2400" b="1" dirty="0" smtClean="0">
                <a:solidFill>
                  <a:srgbClr val="FFFF00"/>
                </a:solidFill>
              </a:rPr>
              <a:t>motivácie, úsilia a vytrvalosti </a:t>
            </a:r>
            <a:r>
              <a:rPr lang="sk-SK" sz="2400" dirty="0" smtClean="0"/>
              <a:t>– hlavne v aktivitách neprinášajúcich okamžité uspokojenie alebo v situáciách ľahko frustrujúcich (čakania v rade na obed...)</a:t>
            </a:r>
          </a:p>
          <a:p>
            <a:pPr algn="just">
              <a:buNone/>
            </a:pPr>
            <a:r>
              <a:rPr lang="sk-SK" sz="2400" dirty="0" smtClean="0"/>
              <a:t>= </a:t>
            </a:r>
            <a:r>
              <a:rPr lang="sk-SK" sz="2400" b="1" dirty="0" smtClean="0">
                <a:solidFill>
                  <a:srgbClr val="FFFF00"/>
                </a:solidFill>
              </a:rPr>
              <a:t>sociálna </a:t>
            </a:r>
            <a:r>
              <a:rPr lang="sk-SK" sz="2400" b="1" dirty="0" err="1" smtClean="0">
                <a:solidFill>
                  <a:srgbClr val="FFFF00"/>
                </a:solidFill>
              </a:rPr>
              <a:t>maladaptácia</a:t>
            </a:r>
            <a:r>
              <a:rPr lang="sk-SK" sz="2400" b="1" dirty="0" smtClean="0">
                <a:solidFill>
                  <a:srgbClr val="FFFF00"/>
                </a:solidFill>
              </a:rPr>
              <a:t> </a:t>
            </a:r>
            <a:r>
              <a:rPr lang="sk-SK" sz="2400" dirty="0" smtClean="0"/>
              <a:t>(familiárnosť, frustrácia zo sociálnej neúspešnosti, znížená tolerancia k stresu, </a:t>
            </a:r>
            <a:r>
              <a:rPr lang="sk-SK" sz="2400" dirty="0" err="1" smtClean="0"/>
              <a:t>šaškovanie</a:t>
            </a:r>
            <a:endParaRPr lang="sk-SK" sz="2400" dirty="0" smtClean="0"/>
          </a:p>
          <a:p>
            <a:pPr algn="just">
              <a:buNone/>
            </a:pP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Neliečené ADHD</a:t>
            </a:r>
            <a:br>
              <a:rPr lang="sk-SK" b="1" dirty="0" smtClean="0"/>
            </a:br>
            <a:r>
              <a:rPr lang="sk-SK" b="1" dirty="0" smtClean="0"/>
              <a:t>                          – vývoj v čase</a:t>
            </a:r>
            <a:endParaRPr lang="sk-SK" b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  <p:sp>
        <p:nvSpPr>
          <p:cNvPr id="7" name="Rovnoramenný trojuholník 6"/>
          <p:cNvSpPr/>
          <p:nvPr/>
        </p:nvSpPr>
        <p:spPr>
          <a:xfrm rot="16200000">
            <a:off x="2536017" y="-35743"/>
            <a:ext cx="4000528" cy="8072494"/>
          </a:xfrm>
          <a:prstGeom prst="triangle">
            <a:avLst>
              <a:gd name="adj" fmla="val 494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42910" y="578645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r>
              <a:rPr lang="sk-SK" dirty="0" smtClean="0"/>
              <a:t>Vek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571736" y="585789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  </a:t>
            </a:r>
            <a:r>
              <a:rPr lang="sk-SK" sz="3600" b="1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sk-SK" sz="3200" b="1" dirty="0" smtClean="0">
                <a:solidFill>
                  <a:srgbClr val="00B0F0"/>
                </a:solidFill>
              </a:rPr>
              <a:t>  </a:t>
            </a:r>
            <a:r>
              <a:rPr lang="sk-SK" sz="3200" dirty="0" smtClean="0"/>
              <a:t>                </a:t>
            </a:r>
            <a:r>
              <a:rPr lang="sk-SK" sz="3200" b="1" dirty="0" smtClean="0">
                <a:solidFill>
                  <a:srgbClr val="FFFF00"/>
                </a:solidFill>
              </a:rPr>
              <a:t>10</a:t>
            </a:r>
            <a:r>
              <a:rPr lang="sk-SK" sz="3200" dirty="0" smtClean="0"/>
              <a:t>          </a:t>
            </a:r>
            <a:r>
              <a:rPr lang="sk-SK" sz="3200" b="1" dirty="0" smtClean="0"/>
              <a:t>14-16</a:t>
            </a:r>
            <a:endParaRPr lang="sk-SK" sz="32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785786" y="38576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„iba“ ADHD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627784" y="2214554"/>
            <a:ext cx="187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 smtClean="0">
              <a:solidFill>
                <a:srgbClr val="00B0F0"/>
              </a:solidFill>
            </a:endParaRPr>
          </a:p>
          <a:p>
            <a:endParaRPr lang="sk-SK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Poruchy sociálnych zručností</a:t>
            </a:r>
          </a:p>
          <a:p>
            <a:endParaRPr lang="sk-SK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Slabý školský prospech</a:t>
            </a:r>
          </a:p>
          <a:p>
            <a:endParaRPr lang="sk-SK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Nízke</a:t>
            </a: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sebavedomie</a:t>
            </a:r>
          </a:p>
          <a:p>
            <a:endParaRPr lang="sk-SK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000628" y="2714620"/>
            <a:ext cx="19288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Porucha </a:t>
            </a:r>
            <a:r>
              <a:rPr lang="sk-SK" b="1" dirty="0" err="1" smtClean="0">
                <a:solidFill>
                  <a:srgbClr val="FFFF00"/>
                </a:solidFill>
              </a:rPr>
              <a:t>opožičného</a:t>
            </a:r>
            <a:r>
              <a:rPr lang="sk-SK" b="1" dirty="0" smtClean="0">
                <a:solidFill>
                  <a:srgbClr val="FFFF00"/>
                </a:solidFill>
              </a:rPr>
              <a:t> vzdoru</a:t>
            </a:r>
          </a:p>
          <a:p>
            <a:endParaRPr lang="sk-SK" b="1" dirty="0" smtClean="0">
              <a:solidFill>
                <a:srgbClr val="FFFF00"/>
              </a:solidFill>
            </a:endParaRPr>
          </a:p>
          <a:p>
            <a:r>
              <a:rPr lang="sk-SK" b="1" dirty="0" smtClean="0">
                <a:solidFill>
                  <a:srgbClr val="FFFF00"/>
                </a:solidFill>
              </a:rPr>
              <a:t>Poruchy správania</a:t>
            </a:r>
          </a:p>
          <a:p>
            <a:endParaRPr lang="sk-SK" b="1" dirty="0" smtClean="0">
              <a:solidFill>
                <a:srgbClr val="FFFF00"/>
              </a:solidFill>
            </a:endParaRPr>
          </a:p>
          <a:p>
            <a:r>
              <a:rPr lang="sk-SK" b="1" dirty="0" smtClean="0">
                <a:solidFill>
                  <a:srgbClr val="FFFF00"/>
                </a:solidFill>
              </a:rPr>
              <a:t>Vyzývavé správanie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7000892" y="2143116"/>
            <a:ext cx="17145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Antisociálne</a:t>
            </a:r>
            <a:r>
              <a:rPr lang="sk-SK" b="1" dirty="0" smtClean="0"/>
              <a:t> správanie</a:t>
            </a:r>
          </a:p>
          <a:p>
            <a:endParaRPr lang="sk-SK" b="1" dirty="0" smtClean="0"/>
          </a:p>
          <a:p>
            <a:r>
              <a:rPr lang="sk-SK" b="1" dirty="0" smtClean="0"/>
              <a:t>Vylúčenie zo školy</a:t>
            </a:r>
          </a:p>
          <a:p>
            <a:endParaRPr lang="sk-SK" b="1" dirty="0" smtClean="0"/>
          </a:p>
          <a:p>
            <a:r>
              <a:rPr lang="sk-SK" b="1" dirty="0" err="1" smtClean="0"/>
              <a:t>Abúzus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Poruchy správania</a:t>
            </a:r>
          </a:p>
          <a:p>
            <a:endParaRPr lang="sk-SK" b="1" dirty="0" smtClean="0"/>
          </a:p>
          <a:p>
            <a:r>
              <a:rPr lang="sk-SK" b="1" dirty="0" smtClean="0"/>
              <a:t>Nedostatok motivácie</a:t>
            </a:r>
            <a:endParaRPr lang="sk-SK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Terapeutické odporúčania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Ak  deti pracujú pod </a:t>
            </a:r>
            <a:r>
              <a:rPr lang="sk-SK" b="1" dirty="0" smtClean="0">
                <a:solidFill>
                  <a:srgbClr val="FFFF00"/>
                </a:solidFill>
              </a:rPr>
              <a:t>kontrolou</a:t>
            </a:r>
            <a:r>
              <a:rPr lang="sk-SK" dirty="0" smtClean="0"/>
              <a:t>, sú ich výsledky lepšie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Dospelý musí za nich dodržiavať </a:t>
            </a:r>
            <a:r>
              <a:rPr lang="sk-SK" b="1" dirty="0" smtClean="0">
                <a:solidFill>
                  <a:srgbClr val="FFFF00"/>
                </a:solidFill>
              </a:rPr>
              <a:t>hranice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Dospelý musí </a:t>
            </a:r>
            <a:r>
              <a:rPr lang="sk-SK" b="1" dirty="0" err="1" smtClean="0">
                <a:solidFill>
                  <a:srgbClr val="FFFF00"/>
                </a:solidFill>
              </a:rPr>
              <a:t>štrukturovať</a:t>
            </a:r>
            <a:r>
              <a:rPr lang="sk-SK" dirty="0" smtClean="0"/>
              <a:t> ich pracovný proces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Dospelý musí </a:t>
            </a:r>
            <a:r>
              <a:rPr lang="sk-SK" b="1" dirty="0" smtClean="0">
                <a:solidFill>
                  <a:srgbClr val="FFFF00"/>
                </a:solidFill>
              </a:rPr>
              <a:t>eliminovať</a:t>
            </a:r>
            <a:r>
              <a:rPr lang="sk-SK" dirty="0" smtClean="0"/>
              <a:t> vplyvy okolia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Keďže si nie sú schopní odoprieť okamžitú odmenu je nutné ich </a:t>
            </a:r>
            <a:r>
              <a:rPr lang="sk-SK" b="1" dirty="0" smtClean="0">
                <a:solidFill>
                  <a:srgbClr val="FFFF00"/>
                </a:solidFill>
              </a:rPr>
              <a:t>odmeňovať ihneď</a:t>
            </a:r>
          </a:p>
          <a:p>
            <a:pPr>
              <a:buFont typeface="Wingdings" pitchFamily="2" charset="2"/>
              <a:buChar char="q"/>
            </a:pPr>
            <a:r>
              <a:rPr lang="sk-SK" b="1" dirty="0" smtClean="0">
                <a:solidFill>
                  <a:srgbClr val="FFFF00"/>
                </a:solidFill>
              </a:rPr>
              <a:t>Rešpektovať  výkyvy </a:t>
            </a:r>
            <a:r>
              <a:rPr lang="sk-SK" dirty="0" smtClean="0"/>
              <a:t>vo výkonoch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Nekárať – paradoxne viac hnevajú, aby si získali našu pozornosť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Netrestať  - sú </a:t>
            </a:r>
            <a:r>
              <a:rPr lang="sk-SK" b="1" dirty="0" err="1" smtClean="0">
                <a:solidFill>
                  <a:srgbClr val="FFFF00"/>
                </a:solidFill>
              </a:rPr>
              <a:t>neponaučiteľní</a:t>
            </a:r>
            <a:r>
              <a:rPr lang="sk-SK" dirty="0" smtClean="0"/>
              <a:t> z trestu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714356"/>
            <a:ext cx="8482042" cy="585791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sk-SK" dirty="0" smtClean="0"/>
              <a:t>Nekritizujeme, neobviňujeme, spoločne hľadáme príčiny zlyhania a kladieme nové – </a:t>
            </a:r>
            <a:r>
              <a:rPr lang="sk-SK" b="1" dirty="0" smtClean="0">
                <a:solidFill>
                  <a:srgbClr val="FFFF00"/>
                </a:solidFill>
              </a:rPr>
              <a:t>zvládnuteľné – úlohy</a:t>
            </a:r>
            <a:r>
              <a:rPr lang="sk-SK" dirty="0" smtClean="0"/>
              <a:t>, ktoré podľa potreby (aktuálneho stavu žiaka) </a:t>
            </a:r>
            <a:r>
              <a:rPr lang="sk-SK" dirty="0" err="1" smtClean="0"/>
              <a:t>reformulujeme</a:t>
            </a:r>
            <a:r>
              <a:rPr lang="sk-SK" dirty="0" smtClean="0"/>
              <a:t>, aby bol vždy dostatočne odmeňovaný, alebo primerane trestaný</a:t>
            </a: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Naučiť sa </a:t>
            </a:r>
            <a:r>
              <a:rPr lang="sk-SK" b="1" dirty="0" smtClean="0">
                <a:solidFill>
                  <a:srgbClr val="FFFF00"/>
                </a:solidFill>
              </a:rPr>
              <a:t>účinne udeľovať príkazy </a:t>
            </a:r>
            <a:r>
              <a:rPr lang="sk-SK" dirty="0" smtClean="0"/>
              <a:t>– pri zachovaní očného kontaktu, neudeľovať mnoho príkazov, v pozitívnej atmosfére</a:t>
            </a:r>
            <a:r>
              <a:rPr lang="sk-SK" dirty="0" smtClean="0"/>
              <a:t>...</a:t>
            </a: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Pripraviť </a:t>
            </a:r>
            <a:r>
              <a:rPr lang="sk-SK" dirty="0" smtClean="0"/>
              <a:t>sa na zvládnutie negatívnych konzekvencií správania, posilňovať </a:t>
            </a:r>
            <a:r>
              <a:rPr lang="sk-SK" b="1" dirty="0" smtClean="0">
                <a:solidFill>
                  <a:srgbClr val="FFFF00"/>
                </a:solidFill>
              </a:rPr>
              <a:t>adaptívne prejavy </a:t>
            </a:r>
            <a:r>
              <a:rPr lang="sk-SK" dirty="0" smtClean="0"/>
              <a:t>= určité správanie / reakcie sú častejšie alebo silnejšie, pokiaľ nasleduje </a:t>
            </a:r>
            <a:r>
              <a:rPr lang="sk-SK" b="1" dirty="0" smtClean="0">
                <a:solidFill>
                  <a:srgbClr val="FFFF00"/>
                </a:solidFill>
              </a:rPr>
              <a:t>ocenenie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4018"/>
            <a:ext cx="9144000" cy="1424784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/>
              <a:t>Poruchy</a:t>
            </a:r>
            <a:r>
              <a:rPr lang="en-GB" b="1" dirty="0"/>
              <a:t> </a:t>
            </a:r>
            <a:r>
              <a:rPr lang="en-GB" b="1" dirty="0" err="1" smtClean="0"/>
              <a:t>správania</a:t>
            </a:r>
            <a:r>
              <a:rPr lang="sk-SK" b="1" dirty="0" smtClean="0"/>
              <a:t> ovplyvňujú:</a:t>
            </a:r>
            <a:endParaRPr lang="en-GB" b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8584" y="1713660"/>
            <a:ext cx="7808912" cy="4358545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200" dirty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/>
              <a:t> 	</a:t>
            </a:r>
            <a:r>
              <a:rPr lang="en-GB" sz="2800" dirty="0"/>
              <a:t>- </a:t>
            </a:r>
            <a:r>
              <a:rPr lang="en-GB" sz="2800" dirty="0" err="1"/>
              <a:t>školský</a:t>
            </a:r>
            <a:r>
              <a:rPr lang="en-GB" sz="2800" dirty="0"/>
              <a:t> </a:t>
            </a:r>
            <a:r>
              <a:rPr lang="en-GB" sz="2800" dirty="0" err="1"/>
              <a:t>výkon</a:t>
            </a:r>
            <a:r>
              <a:rPr lang="en-GB" sz="2800" dirty="0"/>
              <a:t> </a:t>
            </a:r>
            <a:r>
              <a:rPr lang="en-GB" sz="2800" dirty="0" err="1" smtClean="0"/>
              <a:t>žiaka</a:t>
            </a:r>
            <a:r>
              <a:rPr lang="sk-SK" sz="2800" dirty="0" smtClean="0"/>
              <a:t> a jeho </a:t>
            </a:r>
            <a:r>
              <a:rPr lang="en-GB" sz="2800" dirty="0" smtClean="0"/>
              <a:t> </a:t>
            </a:r>
            <a:r>
              <a:rPr lang="en-GB" sz="2800" dirty="0" err="1"/>
              <a:t>učebné</a:t>
            </a:r>
            <a:r>
              <a:rPr lang="en-GB" sz="2800" dirty="0"/>
              <a:t> </a:t>
            </a:r>
            <a:endParaRPr lang="sk-SK" sz="2800" dirty="0" smtClean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sk-SK" sz="2800" dirty="0" smtClean="0"/>
              <a:t>      </a:t>
            </a:r>
            <a:r>
              <a:rPr lang="en-GB" sz="2800" dirty="0" err="1" smtClean="0"/>
              <a:t>výsledky</a:t>
            </a:r>
            <a:endParaRPr lang="sk-SK" sz="2800" dirty="0" smtClean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sk-SK" sz="2800" dirty="0" smtClean="0"/>
              <a:t>    </a:t>
            </a:r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sk-SK" sz="2800" dirty="0" smtClean="0"/>
              <a:t>    - </a:t>
            </a:r>
            <a:r>
              <a:rPr lang="sk-SK" sz="2800" dirty="0" err="1" smtClean="0"/>
              <a:t>sebaobraz</a:t>
            </a:r>
            <a:r>
              <a:rPr lang="sk-SK" sz="2800" dirty="0" smtClean="0"/>
              <a:t>, </a:t>
            </a:r>
            <a:r>
              <a:rPr lang="sk-SK" sz="2800" dirty="0" err="1" smtClean="0"/>
              <a:t>sebahodnotenie</a:t>
            </a:r>
            <a:r>
              <a:rPr lang="sk-SK" sz="2800" dirty="0" smtClean="0"/>
              <a:t> dieťaťa</a:t>
            </a:r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/>
              <a:t> 	- </a:t>
            </a:r>
            <a:r>
              <a:rPr lang="en-GB" sz="2800" dirty="0" err="1"/>
              <a:t>sociálne</a:t>
            </a:r>
            <a:r>
              <a:rPr lang="en-GB" sz="2800" dirty="0"/>
              <a:t> </a:t>
            </a:r>
            <a:r>
              <a:rPr lang="en-GB" sz="2800" dirty="0" err="1" smtClean="0"/>
              <a:t>vz</a:t>
            </a:r>
            <a:r>
              <a:rPr lang="sk-SK" sz="2800" dirty="0" smtClean="0"/>
              <a:t>ť</a:t>
            </a:r>
            <a:r>
              <a:rPr lang="en-GB" sz="2800" dirty="0" err="1" smtClean="0"/>
              <a:t>ahy</a:t>
            </a:r>
            <a:r>
              <a:rPr lang="en-GB" sz="2800" dirty="0" smtClean="0"/>
              <a:t> </a:t>
            </a:r>
            <a:r>
              <a:rPr lang="en-GB" sz="2800" dirty="0" err="1"/>
              <a:t>žiaka</a:t>
            </a:r>
            <a:r>
              <a:rPr lang="en-GB" sz="2800" dirty="0"/>
              <a:t> v </a:t>
            </a:r>
            <a:r>
              <a:rPr lang="en-GB" sz="2800" dirty="0" err="1"/>
              <a:t>školskom</a:t>
            </a:r>
            <a:r>
              <a:rPr lang="en-GB" sz="2800" dirty="0"/>
              <a:t> </a:t>
            </a:r>
            <a:endParaRPr lang="sk-SK" sz="2800" dirty="0" smtClean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sk-SK" sz="2800" dirty="0" smtClean="0"/>
              <a:t>      </a:t>
            </a:r>
            <a:r>
              <a:rPr lang="en-GB" sz="2800" dirty="0" err="1" smtClean="0"/>
              <a:t>prostredí</a:t>
            </a:r>
            <a:endParaRPr lang="sk-SK" sz="2800" dirty="0" smtClean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/>
              <a:t> 	- </a:t>
            </a:r>
            <a:r>
              <a:rPr lang="en-GB" sz="2800" dirty="0" err="1"/>
              <a:t>priebeh</a:t>
            </a:r>
            <a:r>
              <a:rPr lang="en-GB" sz="2800" dirty="0"/>
              <a:t> </a:t>
            </a:r>
            <a:r>
              <a:rPr lang="en-GB" sz="2800" dirty="0" err="1" smtClean="0"/>
              <a:t>vyu</a:t>
            </a:r>
            <a:r>
              <a:rPr lang="sk-SK" sz="2800" dirty="0" smtClean="0"/>
              <a:t>č</a:t>
            </a:r>
            <a:r>
              <a:rPr lang="en-GB" sz="2800" dirty="0" err="1" smtClean="0"/>
              <a:t>ovacieho</a:t>
            </a:r>
            <a:r>
              <a:rPr lang="en-GB" sz="2800" dirty="0" smtClean="0"/>
              <a:t> </a:t>
            </a:r>
            <a:r>
              <a:rPr lang="en-GB" sz="2800" dirty="0" err="1"/>
              <a:t>procesu</a:t>
            </a:r>
            <a:r>
              <a:rPr lang="en-GB" sz="2800" dirty="0"/>
              <a:t>.</a:t>
            </a:r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200" dirty="0"/>
          </a:p>
          <a:p>
            <a:pPr>
              <a:lnSpc>
                <a:spcPct val="93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2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k-SK" sz="2800" b="1" dirty="0" smtClean="0">
                <a:solidFill>
                  <a:srgbClr val="FFFF00"/>
                </a:solidFill>
              </a:rPr>
              <a:t>Vždy je čo pochváliť </a:t>
            </a:r>
            <a:r>
              <a:rPr lang="sk-SK" sz="2800" dirty="0" smtClean="0"/>
              <a:t>(napr. hoci len za to, že prišlo k tabuli bez toho, aby niekoho </a:t>
            </a:r>
            <a:r>
              <a:rPr lang="sk-SK" sz="2800" dirty="0" err="1" smtClean="0"/>
              <a:t>podšťuchlo</a:t>
            </a:r>
            <a:r>
              <a:rPr lang="sk-SK" sz="2800" dirty="0" smtClean="0"/>
              <a:t>) – zásada: </a:t>
            </a:r>
            <a:r>
              <a:rPr lang="sk-SK" sz="2800" b="1" dirty="0" smtClean="0">
                <a:solidFill>
                  <a:srgbClr val="FFFF00"/>
                </a:solidFill>
              </a:rPr>
              <a:t>nachytať dieťa, keď je dobré</a:t>
            </a:r>
          </a:p>
          <a:p>
            <a:pPr algn="just">
              <a:buFont typeface="Wingdings" pitchFamily="2" charset="2"/>
              <a:buChar char="q"/>
            </a:pPr>
            <a:r>
              <a:rPr lang="sk-SK" sz="2800" dirty="0" smtClean="0"/>
              <a:t>Pomôžme ich </a:t>
            </a:r>
            <a:r>
              <a:rPr lang="sk-SK" sz="2800" dirty="0" err="1" smtClean="0"/>
              <a:t>dosiahnúť</a:t>
            </a:r>
            <a:r>
              <a:rPr lang="sk-SK" sz="2800" dirty="0" smtClean="0"/>
              <a:t> správne jednanie </a:t>
            </a:r>
            <a:r>
              <a:rPr lang="sk-SK" sz="2800" b="1" dirty="0" smtClean="0">
                <a:solidFill>
                  <a:srgbClr val="FFFF00"/>
                </a:solidFill>
              </a:rPr>
              <a:t>plánovaním</a:t>
            </a:r>
            <a:r>
              <a:rPr lang="sk-SK" sz="2800" dirty="0" smtClean="0"/>
              <a:t> situácií – nevystavujme ho hneď kritickým situáciám, v ktorých hrozí riziko, že neuspejú</a:t>
            </a:r>
          </a:p>
          <a:p>
            <a:pPr algn="just">
              <a:buFont typeface="Wingdings" pitchFamily="2" charset="2"/>
              <a:buChar char="q"/>
            </a:pPr>
            <a:r>
              <a:rPr lang="sk-SK" sz="2800" dirty="0" smtClean="0"/>
              <a:t>Nechcime deti ovládať a robiť všetky rozhodnutia za nich, ale nedovoľme ani aby ovládali oni nás</a:t>
            </a:r>
          </a:p>
          <a:p>
            <a:pPr algn="just">
              <a:buFont typeface="Wingdings" pitchFamily="2" charset="2"/>
              <a:buChar char="q"/>
            </a:pPr>
            <a:r>
              <a:rPr lang="sk-SK" sz="2800" dirty="0" smtClean="0"/>
              <a:t>Sledujme pozornosť, aká sa dieťaťu po nevhodnom správaní dostáva</a:t>
            </a:r>
          </a:p>
          <a:p>
            <a:pPr algn="just">
              <a:buFont typeface="Wingdings" pitchFamily="2" charset="2"/>
              <a:buChar char="q"/>
            </a:pPr>
            <a:endParaRPr lang="sk-SK" sz="2800" dirty="0" smtClean="0"/>
          </a:p>
          <a:p>
            <a:pPr algn="just">
              <a:buFont typeface="Wingdings" pitchFamily="2" charset="2"/>
              <a:buChar char="q"/>
            </a:pPr>
            <a:endParaRPr lang="sk-SK" sz="2800" dirty="0" smtClean="0"/>
          </a:p>
          <a:p>
            <a:pPr algn="just">
              <a:buFont typeface="Wingdings" pitchFamily="2" charset="2"/>
              <a:buChar char="q"/>
            </a:pPr>
            <a:endParaRPr lang="sk-SK" sz="2800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548680"/>
            <a:ext cx="8686800" cy="609617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k-SK" dirty="0" smtClean="0"/>
              <a:t>                            </a:t>
            </a:r>
            <a:r>
              <a:rPr lang="sk-SK" b="1" dirty="0" smtClean="0">
                <a:solidFill>
                  <a:schemeClr val="accent1"/>
                </a:solidFill>
              </a:rPr>
              <a:t>ODMENY / </a:t>
            </a:r>
            <a:r>
              <a:rPr lang="sk-SK" b="1" dirty="0" smtClean="0">
                <a:solidFill>
                  <a:schemeClr val="accent1"/>
                </a:solidFill>
              </a:rPr>
              <a:t>TRESTY</a:t>
            </a:r>
          </a:p>
          <a:p>
            <a:pPr algn="just">
              <a:buNone/>
            </a:pPr>
            <a:endParaRPr lang="sk-SK" b="1" dirty="0" smtClean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Trest by mal odrážať závažnosť konania, nie náladu dospelého. Dieťa by malo vedieť, že </a:t>
            </a:r>
            <a:r>
              <a:rPr lang="sk-SK" b="1" dirty="0" smtClean="0">
                <a:solidFill>
                  <a:srgbClr val="FFFF00"/>
                </a:solidFill>
              </a:rPr>
              <a:t>odmietame jeho správanie</a:t>
            </a:r>
            <a:r>
              <a:rPr lang="sk-SK" dirty="0" smtClean="0"/>
              <a:t>, nie jeho </a:t>
            </a:r>
            <a:r>
              <a:rPr lang="sk-SK" dirty="0" smtClean="0"/>
              <a:t>samotné</a:t>
            </a: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Konanie, ktoré chceme potrestať, musíme </a:t>
            </a:r>
            <a:r>
              <a:rPr lang="sk-SK" b="1" dirty="0" smtClean="0">
                <a:solidFill>
                  <a:srgbClr val="FFFF00"/>
                </a:solidFill>
              </a:rPr>
              <a:t>jasne označiť </a:t>
            </a:r>
            <a:r>
              <a:rPr lang="sk-SK" dirty="0" smtClean="0"/>
              <a:t>a vysvetliť</a:t>
            </a:r>
          </a:p>
          <a:p>
            <a:pPr algn="just">
              <a:buFont typeface="Wingdings" pitchFamily="2" charset="2"/>
              <a:buChar char="q"/>
            </a:pPr>
            <a:r>
              <a:rPr lang="sk-SK" b="1" dirty="0" smtClean="0">
                <a:solidFill>
                  <a:srgbClr val="FFFF00"/>
                </a:solidFill>
              </a:rPr>
              <a:t>Chváľme za konkrétnu vec </a:t>
            </a:r>
            <a:r>
              <a:rPr lang="sk-SK" dirty="0" smtClean="0"/>
              <a:t>radšej než všeobecne, že je šikovné</a:t>
            </a: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Ak </a:t>
            </a:r>
            <a:r>
              <a:rPr lang="sk-SK" dirty="0" smtClean="0"/>
              <a:t>sa trest používa príliš často, </a:t>
            </a:r>
            <a:r>
              <a:rPr lang="sk-SK" b="1" dirty="0" smtClean="0">
                <a:solidFill>
                  <a:srgbClr val="FFFF00"/>
                </a:solidFill>
              </a:rPr>
              <a:t>stráca </a:t>
            </a:r>
            <a:r>
              <a:rPr lang="sk-SK" b="1" dirty="0" smtClean="0">
                <a:solidFill>
                  <a:srgbClr val="FFFF00"/>
                </a:solidFill>
              </a:rPr>
              <a:t>účinnosť. </a:t>
            </a:r>
            <a:r>
              <a:rPr lang="sk-SK" sz="3200" dirty="0" smtClean="0"/>
              <a:t>Odmeny </a:t>
            </a:r>
            <a:r>
              <a:rPr lang="sk-SK" sz="3200" dirty="0" smtClean="0"/>
              <a:t>môžu po nejakej dobe stratiť význam, preto je dobré ich priebežne meniť (u starších detí uplatňujme </a:t>
            </a:r>
            <a:r>
              <a:rPr lang="sk-SK" sz="3200" b="1" dirty="0" err="1" smtClean="0">
                <a:solidFill>
                  <a:srgbClr val="FFFF00"/>
                </a:solidFill>
              </a:rPr>
              <a:t>sebaodmeňovanie</a:t>
            </a:r>
            <a:r>
              <a:rPr lang="sk-SK" sz="3200" dirty="0" smtClean="0"/>
              <a:t>)</a:t>
            </a:r>
            <a:endParaRPr lang="sk-SK" dirty="0" smtClean="0"/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Využívať písomné dohody, zmluvy, žetónové body, vytvoriť si „</a:t>
            </a:r>
            <a:r>
              <a:rPr lang="sk-SK" b="1" dirty="0" smtClean="0">
                <a:solidFill>
                  <a:srgbClr val="FFFF00"/>
                </a:solidFill>
              </a:rPr>
              <a:t>hitparádu“ odmien</a:t>
            </a:r>
            <a:r>
              <a:rPr lang="sk-SK" dirty="0" smtClean="0"/>
              <a:t> rôznej hodnoty a zmysluplných trestov, prémiových odmien za dosiahnutie </a:t>
            </a:r>
            <a:r>
              <a:rPr lang="sk-SK" dirty="0" err="1" smtClean="0"/>
              <a:t>dielčích</a:t>
            </a:r>
            <a:r>
              <a:rPr lang="sk-SK" dirty="0" smtClean="0"/>
              <a:t> úspechov. 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sk-SK" dirty="0" smtClean="0"/>
          </a:p>
          <a:p>
            <a:pPr algn="just">
              <a:buFont typeface="Wingdings" pitchFamily="2" charset="2"/>
              <a:buChar char="q"/>
            </a:pP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/>
          <a:lstStyle/>
          <a:p>
            <a:pPr algn="just"/>
            <a:r>
              <a:rPr lang="sk-SK" dirty="0" smtClean="0"/>
              <a:t>Metóda semaforu- dieťa sa učí rozpoznávať signály, že má svoje správanie ovládnuť, príp. predĺžiť interval medzi podnetom a vlastnou reakciou – učí sa uplatňovať pokyny</a:t>
            </a:r>
          </a:p>
          <a:p>
            <a:endParaRPr lang="sk-SK" dirty="0" smtClean="0"/>
          </a:p>
          <a:p>
            <a:pPr>
              <a:buNone/>
            </a:pPr>
            <a:r>
              <a:rPr lang="sk-SK" i="1" dirty="0" smtClean="0"/>
              <a:t>   </a:t>
            </a:r>
            <a:r>
              <a:rPr lang="sk-SK" b="1" i="1" dirty="0" smtClean="0">
                <a:solidFill>
                  <a:srgbClr val="FF0000"/>
                </a:solidFill>
              </a:rPr>
              <a:t>Počkaj!</a:t>
            </a:r>
          </a:p>
          <a:p>
            <a:pPr>
              <a:buNone/>
            </a:pPr>
            <a:r>
              <a:rPr lang="sk-SK" b="1" i="1" dirty="0" smtClean="0"/>
              <a:t>   </a:t>
            </a:r>
            <a:r>
              <a:rPr lang="sk-SK" b="1" i="1" dirty="0" smtClean="0">
                <a:solidFill>
                  <a:srgbClr val="FFC000"/>
                </a:solidFill>
              </a:rPr>
              <a:t>Zamysli sa! Naplánuj! Mysli na dôsledky!</a:t>
            </a:r>
          </a:p>
          <a:p>
            <a:pPr>
              <a:buNone/>
            </a:pPr>
            <a:r>
              <a:rPr lang="sk-SK" b="1" i="1" dirty="0" smtClean="0"/>
              <a:t>   </a:t>
            </a:r>
            <a:r>
              <a:rPr lang="sk-SK" b="1" i="1" dirty="0" smtClean="0">
                <a:solidFill>
                  <a:srgbClr val="33CC33"/>
                </a:solidFill>
              </a:rPr>
              <a:t>Uskutočni svoj plán! </a:t>
            </a:r>
            <a:endParaRPr lang="sk-SK" b="1" i="1" dirty="0">
              <a:solidFill>
                <a:srgbClr val="33CC33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  <p:pic>
        <p:nvPicPr>
          <p:cNvPr id="5" name="Picture 4" descr="http://www.xtec.net/dnee/mic/gif/semaf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8" y="4429131"/>
            <a:ext cx="2339980" cy="2362203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/>
              <a:t>Skúsme nazvať prejavy ich správania </a:t>
            </a:r>
            <a:r>
              <a:rPr lang="sk-SK" b="1" dirty="0" smtClean="0">
                <a:solidFill>
                  <a:srgbClr val="FFFF00"/>
                </a:solidFill>
              </a:rPr>
              <a:t>pozitívne</a:t>
            </a:r>
            <a:r>
              <a:rPr lang="sk-SK" dirty="0" smtClean="0"/>
              <a:t>, napr. </a:t>
            </a:r>
            <a:r>
              <a:rPr lang="sk-SK" dirty="0" err="1" smtClean="0"/>
              <a:t>hyperaktivitu</a:t>
            </a:r>
            <a:r>
              <a:rPr lang="sk-SK" dirty="0" smtClean="0"/>
              <a:t> ako činorodosť, </a:t>
            </a:r>
            <a:r>
              <a:rPr lang="sk-SK" dirty="0" err="1" smtClean="0"/>
              <a:t>impulzivitu</a:t>
            </a:r>
            <a:r>
              <a:rPr lang="sk-SK" dirty="0" smtClean="0"/>
              <a:t> ako  spontánnosť a pod.</a:t>
            </a:r>
          </a:p>
          <a:p>
            <a:pPr algn="just"/>
            <a:r>
              <a:rPr lang="sk-SK" dirty="0" smtClean="0"/>
              <a:t>Čím </a:t>
            </a:r>
            <a:r>
              <a:rPr lang="sk-SK" b="1" dirty="0" smtClean="0">
                <a:solidFill>
                  <a:srgbClr val="FFFF00"/>
                </a:solidFill>
              </a:rPr>
              <a:t>pokojnejšia atmosféra </a:t>
            </a:r>
            <a:r>
              <a:rPr lang="sk-SK" dirty="0" smtClean="0"/>
              <a:t>v triede bude vládnuť, tým viac </a:t>
            </a:r>
            <a:r>
              <a:rPr lang="sk-SK" dirty="0" err="1" smtClean="0"/>
              <a:t>nežiadúcu</a:t>
            </a:r>
            <a:r>
              <a:rPr lang="sk-SK" dirty="0" smtClean="0"/>
              <a:t> aktivitu obmedzíme</a:t>
            </a:r>
          </a:p>
          <a:p>
            <a:pPr algn="just"/>
            <a:r>
              <a:rPr lang="sk-SK" dirty="0" smtClean="0"/>
              <a:t>Podporme dieťa v skupinových aktivitách s vrstovníkmi – dieťa potrebuje </a:t>
            </a:r>
            <a:r>
              <a:rPr lang="sk-SK" b="1" dirty="0" smtClean="0">
                <a:solidFill>
                  <a:srgbClr val="FFFF00"/>
                </a:solidFill>
              </a:rPr>
              <a:t>podporu dospelého</a:t>
            </a:r>
            <a:r>
              <a:rPr lang="sk-SK" dirty="0" smtClean="0"/>
              <a:t>, aby sa </a:t>
            </a:r>
            <a:r>
              <a:rPr lang="sk-SK" dirty="0" err="1" smtClean="0"/>
              <a:t>skľudnilo</a:t>
            </a:r>
            <a:r>
              <a:rPr lang="sk-SK" dirty="0" smtClean="0"/>
              <a:t> a bolo prijímané ostatnými deťmi</a:t>
            </a:r>
          </a:p>
          <a:p>
            <a:pPr algn="just"/>
            <a:r>
              <a:rPr lang="sk-SK" sz="3200" dirty="0" smtClean="0"/>
              <a:t>vhodnejšie než pýtať sa „prečo si to urobil?“ sú otázky </a:t>
            </a:r>
            <a:r>
              <a:rPr lang="sk-SK" sz="3200" i="1" dirty="0" smtClean="0"/>
              <a:t>„čo sa stalo, že k tomu došlo?“, „čo tomu predchádzalo?“, „ako si celú situáciu videl ty?“</a:t>
            </a:r>
            <a:r>
              <a:rPr lang="sk-SK" sz="3200" dirty="0" smtClean="0"/>
              <a:t> – tým dieťaťu poradíme, na čo si dávať pozor, naučíme ho </a:t>
            </a:r>
            <a:r>
              <a:rPr lang="sk-SK" sz="3200" b="1" dirty="0" smtClean="0">
                <a:solidFill>
                  <a:srgbClr val="FFFF00"/>
                </a:solidFill>
              </a:rPr>
              <a:t>sledovať vlastné pocity, priania, vnútorné prežitky, súvislosti</a:t>
            </a:r>
            <a:r>
              <a:rPr lang="sk-SK" sz="3200" dirty="0" smtClean="0"/>
              <a:t>...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CPPPaP Humenné</a:t>
            </a: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www.poruchypozornosti.sk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/>
              </a:rPr>
              <a:t>www.predys.szm.com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/>
              </a:rPr>
              <a:t>www.displus.sk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5"/>
              </a:rPr>
              <a:t>www.prevenciasikanovania.sk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6"/>
              </a:rPr>
              <a:t>www.centrumnadania.sk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k-SK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7"/>
              </a:rPr>
              <a:t>www.cpppap-humenne.sk</a:t>
            </a:r>
            <a:endParaRPr lang="sk-SK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sk-SK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00562" y="1857364"/>
            <a:ext cx="418623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Alan </a:t>
            </a:r>
            <a:r>
              <a:rPr lang="sk-SK" sz="2000" dirty="0" err="1" smtClean="0"/>
              <a:t>Train</a:t>
            </a:r>
            <a:r>
              <a:rPr lang="sk-SK" sz="2000" dirty="0" smtClean="0"/>
              <a:t>: </a:t>
            </a:r>
            <a:r>
              <a:rPr lang="sk-SK" sz="2000" dirty="0" err="1" smtClean="0"/>
              <a:t>Nejčastejší</a:t>
            </a:r>
            <a:r>
              <a:rPr lang="sk-SK" sz="2000" dirty="0" smtClean="0"/>
              <a:t> poruchy </a:t>
            </a:r>
            <a:r>
              <a:rPr lang="sk-SK" sz="2000" dirty="0" err="1" smtClean="0"/>
              <a:t>chování</a:t>
            </a:r>
            <a:r>
              <a:rPr lang="sk-SK" sz="2000" dirty="0" smtClean="0"/>
              <a:t> </a:t>
            </a:r>
            <a:r>
              <a:rPr lang="sk-SK" sz="2000" dirty="0" err="1" smtClean="0"/>
              <a:t>dětí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Iva </a:t>
            </a:r>
            <a:r>
              <a:rPr lang="sk-SK" sz="2000" dirty="0" err="1" smtClean="0"/>
              <a:t>Stuchlíková</a:t>
            </a:r>
            <a:r>
              <a:rPr lang="sk-SK" sz="2000" dirty="0" smtClean="0"/>
              <a:t> a kol.: </a:t>
            </a:r>
            <a:r>
              <a:rPr lang="sk-SK" sz="2000" dirty="0" err="1" smtClean="0"/>
              <a:t>Zvládání</a:t>
            </a:r>
            <a:r>
              <a:rPr lang="sk-SK" sz="2000" dirty="0" smtClean="0"/>
              <a:t> </a:t>
            </a:r>
            <a:r>
              <a:rPr lang="sk-SK" sz="2000" dirty="0" err="1" smtClean="0"/>
              <a:t>emočních</a:t>
            </a:r>
            <a:r>
              <a:rPr lang="sk-SK" sz="2000" dirty="0" smtClean="0"/>
              <a:t> </a:t>
            </a:r>
            <a:r>
              <a:rPr lang="sk-SK" sz="2000" dirty="0" err="1" smtClean="0"/>
              <a:t>problémů</a:t>
            </a:r>
            <a:r>
              <a:rPr lang="sk-SK" sz="2000" dirty="0" smtClean="0"/>
              <a:t> </a:t>
            </a:r>
            <a:r>
              <a:rPr lang="sk-SK" sz="2000" dirty="0" err="1" smtClean="0"/>
              <a:t>školáků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M.T. </a:t>
            </a:r>
            <a:r>
              <a:rPr lang="sk-SK" sz="2000" dirty="0" err="1" smtClean="0"/>
              <a:t>Auger</a:t>
            </a:r>
            <a:r>
              <a:rPr lang="sk-SK" sz="2000" dirty="0" smtClean="0"/>
              <a:t> – Ch. </a:t>
            </a:r>
            <a:r>
              <a:rPr lang="sk-SK" sz="2000" dirty="0" err="1" smtClean="0"/>
              <a:t>Boucharlat</a:t>
            </a:r>
            <a:r>
              <a:rPr lang="sk-SK" sz="2000" dirty="0" smtClean="0"/>
              <a:t>: </a:t>
            </a:r>
            <a:r>
              <a:rPr lang="sk-SK" sz="2000" dirty="0" err="1" smtClean="0"/>
              <a:t>Učitel</a:t>
            </a:r>
            <a:r>
              <a:rPr lang="sk-SK" sz="2000" dirty="0" smtClean="0"/>
              <a:t> a problémový </a:t>
            </a:r>
            <a:r>
              <a:rPr lang="sk-SK" sz="2000" dirty="0" err="1" smtClean="0"/>
              <a:t>žák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J.F. </a:t>
            </a:r>
            <a:r>
              <a:rPr lang="sk-SK" sz="2000" dirty="0" err="1" smtClean="0"/>
              <a:t>Taylor</a:t>
            </a:r>
            <a:r>
              <a:rPr lang="sk-SK" sz="2000" dirty="0" smtClean="0"/>
              <a:t>: jak </a:t>
            </a:r>
            <a:r>
              <a:rPr lang="sk-SK" sz="2000" dirty="0" err="1" smtClean="0"/>
              <a:t>přežít</a:t>
            </a:r>
            <a:r>
              <a:rPr lang="sk-SK" sz="2000" dirty="0" smtClean="0"/>
              <a:t> s </a:t>
            </a:r>
            <a:r>
              <a:rPr lang="sk-SK" sz="2000" dirty="0" err="1" smtClean="0"/>
              <a:t>hyperaktivitou</a:t>
            </a:r>
            <a:r>
              <a:rPr lang="sk-SK" sz="2000" dirty="0" smtClean="0"/>
              <a:t> a poruchami pozornosti</a:t>
            </a:r>
          </a:p>
          <a:p>
            <a:pPr>
              <a:buNone/>
            </a:pPr>
            <a:r>
              <a:rPr lang="sk-SK" sz="2000" dirty="0" err="1" smtClean="0"/>
              <a:t>R.Dreikurs-L.Grey</a:t>
            </a:r>
            <a:r>
              <a:rPr lang="sk-SK" sz="2000" dirty="0" smtClean="0"/>
              <a:t>: Logické dôsledky</a:t>
            </a:r>
          </a:p>
          <a:p>
            <a:pPr>
              <a:buNone/>
            </a:pPr>
            <a:r>
              <a:rPr lang="sk-SK" sz="2000" dirty="0" err="1" smtClean="0"/>
              <a:t>Petr</a:t>
            </a:r>
            <a:r>
              <a:rPr lang="sk-SK" sz="2000" dirty="0" smtClean="0"/>
              <a:t> </a:t>
            </a:r>
            <a:r>
              <a:rPr lang="sk-SK" sz="2000" dirty="0" err="1" smtClean="0"/>
              <a:t>Štípek</a:t>
            </a:r>
            <a:r>
              <a:rPr lang="sk-SK" sz="2000" dirty="0" smtClean="0"/>
              <a:t>: </a:t>
            </a:r>
            <a:r>
              <a:rPr lang="sk-SK" sz="2000" dirty="0" err="1" smtClean="0"/>
              <a:t>Dítě</a:t>
            </a:r>
            <a:r>
              <a:rPr lang="sk-SK" sz="2000" dirty="0" smtClean="0"/>
              <a:t> na zabití</a:t>
            </a:r>
            <a:endParaRPr lang="sk-SK" sz="2000" dirty="0"/>
          </a:p>
        </p:txBody>
      </p:sp>
      <p:pic>
        <p:nvPicPr>
          <p:cNvPr id="6" name="Zástupný symbol obrázka 5" descr="adhd 2.jpg"/>
          <p:cNvPicPr>
            <a:picLocks noGrp="1" noChangeAspect="1"/>
          </p:cNvPicPr>
          <p:nvPr>
            <p:ph sz="half" idx="1"/>
          </p:nvPr>
        </p:nvPicPr>
        <p:blipFill>
          <a:blip r:embed="rId8" cstate="print"/>
          <a:stretch>
            <a:fillRect/>
          </a:stretch>
        </p:blipFill>
        <p:spPr>
          <a:xfrm>
            <a:off x="1860571" y="214290"/>
            <a:ext cx="4783131" cy="157163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Správanie je orientované na cieľ</a:t>
            </a:r>
            <a:endParaRPr lang="sk-SK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143404"/>
          </a:xfrm>
        </p:spPr>
        <p:txBody>
          <a:bodyPr/>
          <a:lstStyle/>
          <a:p>
            <a:r>
              <a:rPr lang="sk-SK" dirty="0" smtClean="0"/>
              <a:t>1. cieľ: </a:t>
            </a:r>
            <a:r>
              <a:rPr lang="sk-SK" b="1" dirty="0" smtClean="0"/>
              <a:t>POZORNOSŤ</a:t>
            </a:r>
          </a:p>
          <a:p>
            <a:endParaRPr lang="sk-SK" dirty="0" smtClean="0"/>
          </a:p>
          <a:p>
            <a:r>
              <a:rPr lang="sk-SK" dirty="0" smtClean="0"/>
              <a:t>2. cieľ: </a:t>
            </a:r>
            <a:r>
              <a:rPr lang="sk-SK" b="1" dirty="0" smtClean="0"/>
              <a:t>MOC</a:t>
            </a:r>
          </a:p>
          <a:p>
            <a:endParaRPr lang="sk-SK" dirty="0" smtClean="0"/>
          </a:p>
          <a:p>
            <a:r>
              <a:rPr lang="sk-SK" dirty="0" smtClean="0"/>
              <a:t>3. cieľ: </a:t>
            </a:r>
            <a:r>
              <a:rPr lang="sk-SK" b="1" dirty="0" smtClean="0"/>
              <a:t>ODPLATA</a:t>
            </a:r>
          </a:p>
          <a:p>
            <a:endParaRPr lang="sk-SK" dirty="0" smtClean="0"/>
          </a:p>
          <a:p>
            <a:r>
              <a:rPr lang="sk-SK" dirty="0" smtClean="0"/>
              <a:t>4. cieľ: </a:t>
            </a:r>
            <a:r>
              <a:rPr lang="sk-SK" b="1" dirty="0" smtClean="0"/>
              <a:t>NEADEKVÁTNOSŤ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7404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k-SK" b="1" i="1" dirty="0" smtClean="0"/>
              <a:t>             </a:t>
            </a:r>
            <a:r>
              <a:rPr lang="sk-SK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Cieľ:   P O Z O R N O S Ť</a:t>
            </a:r>
          </a:p>
          <a:p>
            <a:pPr algn="just">
              <a:buNone/>
            </a:pPr>
            <a:endParaRPr lang="sk-SK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k-SK" b="1" i="1" dirty="0" smtClean="0">
                <a:solidFill>
                  <a:srgbClr val="FFFF00"/>
                </a:solidFill>
              </a:rPr>
              <a:t>„Nie som výnimočný, ale aspoň ma nebudú prehliadať, ak môžem získať osobitnú pozornosť a spôsobím rozruch“</a:t>
            </a:r>
          </a:p>
          <a:p>
            <a:pPr algn="just"/>
            <a:endParaRPr lang="sk-SK" i="1" dirty="0" smtClean="0"/>
          </a:p>
          <a:p>
            <a:pPr algn="just"/>
            <a:r>
              <a:rPr lang="sk-SK" i="1" dirty="0" smtClean="0"/>
              <a:t>= </a:t>
            </a:r>
            <a:r>
              <a:rPr lang="sk-SK" dirty="0" smtClean="0"/>
              <a:t>hlučné, nepokojné dieťa, predvádza sa, snaží sa zaujať nevhodným spôsobom, robí nezbednosti, </a:t>
            </a:r>
            <a:r>
              <a:rPr lang="sk-SK" dirty="0" err="1" smtClean="0"/>
              <a:t>šaškuje</a:t>
            </a:r>
            <a:r>
              <a:rPr lang="sk-SK" dirty="0" smtClean="0"/>
              <a:t>, je </a:t>
            </a:r>
            <a:r>
              <a:rPr lang="sk-SK" dirty="0" err="1" smtClean="0"/>
              <a:t>hyperaktívne</a:t>
            </a:r>
            <a:r>
              <a:rPr lang="sk-SK" dirty="0" smtClean="0"/>
              <a:t> 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Dieťa na krátky čas reaguje na korekciu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rmAutofit/>
          </a:bodyPr>
          <a:lstStyle/>
          <a:p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                      Návrhy: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Ignorujme  (kedykoľvek sa dá) – minimalizujme pozornosť </a:t>
            </a:r>
          </a:p>
          <a:p>
            <a:pPr algn="just"/>
            <a:r>
              <a:rPr lang="sk-SK" dirty="0" smtClean="0"/>
              <a:t>Nájdime možnosť, ako môže dieťa získať uznanie pozitívnym spôsobom</a:t>
            </a:r>
          </a:p>
          <a:p>
            <a:pPr algn="just"/>
            <a:r>
              <a:rPr lang="sk-SK" dirty="0" smtClean="0"/>
              <a:t>Vyzdvihnime nevtieravo a nekritizujúco užitočnosť správania u iného dieťaťa</a:t>
            </a:r>
          </a:p>
          <a:p>
            <a:pPr algn="just"/>
            <a:r>
              <a:rPr lang="sk-SK" dirty="0" smtClean="0"/>
              <a:t>Zamerajme sa pozitívne – spomeňme príklady spolupracujúceho správania</a:t>
            </a:r>
            <a:endParaRPr lang="sk-SK" dirty="0"/>
          </a:p>
        </p:txBody>
      </p:sp>
      <p:pic>
        <p:nvPicPr>
          <p:cNvPr id="2050" name="Picture 2" descr="C:\Documents and Settings\host\My Documents\DIPLOMY, práca so žiakmi v ZŠ, obrázky, sl. kostoly\MB900078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757362" cy="1757362"/>
          </a:xfrm>
          <a:prstGeom prst="rect">
            <a:avLst/>
          </a:prstGeom>
          <a:noFill/>
        </p:spPr>
      </p:pic>
      <p:pic>
        <p:nvPicPr>
          <p:cNvPr id="2051" name="Picture 3" descr="C:\Documents and Settings\host\My Documents\DIPLOMY, práca so žiakmi v ZŠ, obrázky, sl. kostoly\MB9000786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Cieľ:  M O C </a:t>
            </a:r>
          </a:p>
          <a:p>
            <a:pPr algn="just"/>
            <a:endParaRPr lang="sk-SK" b="1" i="1" dirty="0" smtClean="0"/>
          </a:p>
          <a:p>
            <a:pPr algn="just"/>
            <a:r>
              <a:rPr lang="sk-SK" b="1" i="1" dirty="0" smtClean="0">
                <a:solidFill>
                  <a:srgbClr val="FFFF00"/>
                </a:solidFill>
              </a:rPr>
              <a:t>„Nemusím byť víťazom, ale aspoň môžem ľuďom ukázať, že ma nemôžu poraziť alebo mi zabrániť robiť to, čo chcem, alebo donútiť ma robiť to, čo chcú oni“</a:t>
            </a:r>
          </a:p>
          <a:p>
            <a:pPr algn="just"/>
            <a:endParaRPr lang="sk-SK" i="1" dirty="0" smtClean="0"/>
          </a:p>
          <a:p>
            <a:pPr algn="just"/>
            <a:r>
              <a:rPr lang="sk-SK" i="1" dirty="0" smtClean="0"/>
              <a:t>= </a:t>
            </a:r>
            <a:r>
              <a:rPr lang="sk-SK" dirty="0" smtClean="0"/>
              <a:t>agresívne správanie, odmietanie autority, drzosť, odmietanie práce, klamstvá, vzdorovitosť, panovačnosť, výbuchy hnevu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Na korekciu nereaguje, nevhodné správanie pokračuje, zhoršuje 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Návrhy: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/>
          <a:lstStyle/>
          <a:p>
            <a:pPr algn="just"/>
            <a:r>
              <a:rPr lang="sk-SK" dirty="0" smtClean="0"/>
              <a:t>Nebojujme s deťmi – pripustime si vlastné hranice : </a:t>
            </a:r>
            <a:r>
              <a:rPr lang="sk-SK" i="1" dirty="0" smtClean="0"/>
              <a:t>„nemôžem ťa donútiť ..., bol by si ochotný mi s tým pomôcť?“</a:t>
            </a:r>
          </a:p>
          <a:p>
            <a:pPr algn="just"/>
            <a:r>
              <a:rPr lang="sk-SK" dirty="0" smtClean="0"/>
              <a:t>Nájdime možnosť, ako mu pomôcť cítiť sa dôležitým pozitívnym spôsobom</a:t>
            </a:r>
          </a:p>
          <a:p>
            <a:pPr algn="just"/>
            <a:r>
              <a:rPr lang="sk-SK" dirty="0" smtClean="0"/>
              <a:t>Buďme pre neho vzorom „mocného“ rešpektujúcim správaním sa</a:t>
            </a:r>
            <a:endParaRPr lang="sk-SK" dirty="0"/>
          </a:p>
        </p:txBody>
      </p:sp>
      <p:pic>
        <p:nvPicPr>
          <p:cNvPr id="1027" name="Picture 3" descr="C:\Documents and Settings\host\My Documents\DIPLOMY, práca so žiakmi v ZŠ, obrázky, sl. kostoly\MB900440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28604"/>
            <a:ext cx="1571636" cy="1571636"/>
          </a:xfrm>
          <a:prstGeom prst="rect">
            <a:avLst/>
          </a:prstGeom>
          <a:noFill/>
        </p:spPr>
      </p:pic>
      <p:pic>
        <p:nvPicPr>
          <p:cNvPr id="4" name="Picture 2" descr="C:\Documents and Settings\host\Desktop\MH9100010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171421"/>
            <a:ext cx="2286016" cy="228601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k-SK" sz="3200" b="1" i="1" dirty="0" smtClean="0"/>
              <a:t>               </a:t>
            </a:r>
            <a:r>
              <a:rPr lang="sk-SK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Cieľ:   O D P L A T A</a:t>
            </a:r>
          </a:p>
          <a:p>
            <a:pPr algn="just">
              <a:buNone/>
            </a:pPr>
            <a:endParaRPr lang="sk-SK" sz="32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k-SK" sz="3200" b="1" i="1" dirty="0" smtClean="0"/>
              <a:t>„</a:t>
            </a:r>
            <a:r>
              <a:rPr lang="sk-SK" sz="3200" b="1" i="1" dirty="0" smtClean="0">
                <a:solidFill>
                  <a:srgbClr val="FFFF00"/>
                </a:solidFill>
              </a:rPr>
              <a:t>Ľuďom na mne nezáleží, ale aspoň môžem robiť veci, aby som sa im odplatil, keď sa cítim zranený“</a:t>
            </a:r>
          </a:p>
          <a:p>
            <a:pPr algn="just"/>
            <a:endParaRPr lang="sk-SK" sz="3200" i="1" dirty="0" smtClean="0"/>
          </a:p>
          <a:p>
            <a:pPr algn="just"/>
            <a:r>
              <a:rPr lang="sk-SK" sz="3200" b="1" dirty="0" smtClean="0"/>
              <a:t>= </a:t>
            </a:r>
            <a:r>
              <a:rPr lang="sk-SK" sz="3200" dirty="0" smtClean="0"/>
              <a:t>násilnosti, brutálne správanie, verbálne a fyzické útoky</a:t>
            </a:r>
          </a:p>
          <a:p>
            <a:pPr algn="just"/>
            <a:endParaRPr lang="sk-SK" sz="3200" dirty="0" smtClean="0"/>
          </a:p>
          <a:p>
            <a:pPr algn="just"/>
            <a:r>
              <a:rPr lang="sk-SK" sz="3200" dirty="0" smtClean="0"/>
              <a:t>Na korekciu nereaguje, dieťa použije ešte násilnejšie útoky, chce sa odplatiť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Návrhy: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54502"/>
          </a:xfrm>
        </p:spPr>
        <p:txBody>
          <a:bodyPr/>
          <a:lstStyle/>
          <a:p>
            <a:pPr algn="just"/>
            <a:r>
              <a:rPr lang="sk-SK" dirty="0" smtClean="0"/>
              <a:t>Požiadajme dieťa, aby urobilo niečo užitočné špeciálne pre nás</a:t>
            </a:r>
          </a:p>
          <a:p>
            <a:pPr algn="just"/>
            <a:r>
              <a:rPr lang="sk-SK" dirty="0" smtClean="0"/>
              <a:t>Nezabúdajme, že deti nás testujú, môžu sa pokúsiť vyprovokovať nás</a:t>
            </a:r>
          </a:p>
          <a:p>
            <a:pPr algn="just"/>
            <a:r>
              <a:rPr lang="sk-SK" dirty="0" smtClean="0"/>
              <a:t>„</a:t>
            </a:r>
            <a:r>
              <a:rPr lang="sk-SK" i="1" dirty="0" smtClean="0"/>
              <a:t>mám pocit, že ma chceš zraniť... A je mi to ľúto. Chcem, aby si vedel, že ja ťa zraniť nechcem“</a:t>
            </a:r>
            <a:endParaRPr lang="sk-SK" i="1" dirty="0"/>
          </a:p>
        </p:txBody>
      </p:sp>
      <p:pic>
        <p:nvPicPr>
          <p:cNvPr id="4" name="Picture 2" descr="C:\Documents and Settings\host\My Documents\DIPLOMY, práca so žiakmi v ZŠ, obrázky, sl. kostoly\MB900440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14356"/>
            <a:ext cx="1643074" cy="1643074"/>
          </a:xfrm>
          <a:prstGeom prst="rect">
            <a:avLst/>
          </a:prstGeom>
          <a:noFill/>
        </p:spPr>
      </p:pic>
      <p:pic>
        <p:nvPicPr>
          <p:cNvPr id="2050" name="Picture 2" descr="C:\Documents and Settings\host\Desktop\MB9003957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57166"/>
            <a:ext cx="2643206" cy="2643207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591</TotalTime>
  <Words>1431</Words>
  <Application>Microsoft Office PowerPoint</Application>
  <PresentationFormat>Prezentácia na obrazovke (4:3)</PresentationFormat>
  <Paragraphs>187</Paragraphs>
  <Slides>24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Nadšenie</vt:lpstr>
      <vt:lpstr>Problémové deti...</vt:lpstr>
      <vt:lpstr>Poruchy správania ovplyvňujú:</vt:lpstr>
      <vt:lpstr>Správanie je orientované na cieľ</vt:lpstr>
      <vt:lpstr>Snímka 4</vt:lpstr>
      <vt:lpstr>                       Návrhy:</vt:lpstr>
      <vt:lpstr>Snímka 6</vt:lpstr>
      <vt:lpstr>                Návrhy: </vt:lpstr>
      <vt:lpstr>Snímka 8</vt:lpstr>
      <vt:lpstr>                Návrhy:</vt:lpstr>
      <vt:lpstr>Snímka 10</vt:lpstr>
      <vt:lpstr>               Návrhy:</vt:lpstr>
      <vt:lpstr>Dieťa sa nezmení, kým si neuvedomí spojitosť svojho správania a vlastných ťažkostí</vt:lpstr>
      <vt:lpstr>Pozor...: </vt:lpstr>
      <vt:lpstr>Formy agresívneho, konfliktného správania:</vt:lpstr>
      <vt:lpstr>  ADHD – „denné snenie“</vt:lpstr>
      <vt:lpstr>ADHD =</vt:lpstr>
      <vt:lpstr>Neliečené ADHD                           – vývoj v čase</vt:lpstr>
      <vt:lpstr>Terapeutické odporúčania</vt:lpstr>
      <vt:lpstr>Snímka 19</vt:lpstr>
      <vt:lpstr>Snímka 20</vt:lpstr>
      <vt:lpstr>Snímka 21</vt:lpstr>
      <vt:lpstr>Snímka 22</vt:lpstr>
      <vt:lpstr>Snímka 23</vt:lpstr>
      <vt:lpstr>Snímka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Problémové deti...</dc:title>
  <dc:creator>PCO1</dc:creator>
  <cp:lastModifiedBy>PCO1</cp:lastModifiedBy>
  <cp:revision>45</cp:revision>
  <dcterms:created xsi:type="dcterms:W3CDTF">2013-01-25T11:43:06Z</dcterms:created>
  <dcterms:modified xsi:type="dcterms:W3CDTF">2013-05-09T08:46:45Z</dcterms:modified>
</cp:coreProperties>
</file>